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9"/>
  </p:notesMasterIdLst>
  <p:handoutMasterIdLst>
    <p:handoutMasterId r:id="rId20"/>
  </p:handoutMasterIdLst>
  <p:sldIdLst>
    <p:sldId id="256" r:id="rId2"/>
    <p:sldId id="278" r:id="rId3"/>
    <p:sldId id="299" r:id="rId4"/>
    <p:sldId id="279" r:id="rId5"/>
    <p:sldId id="300" r:id="rId6"/>
    <p:sldId id="296" r:id="rId7"/>
    <p:sldId id="297" r:id="rId8"/>
    <p:sldId id="292" r:id="rId9"/>
    <p:sldId id="298" r:id="rId10"/>
    <p:sldId id="293" r:id="rId11"/>
    <p:sldId id="301" r:id="rId12"/>
    <p:sldId id="303" r:id="rId13"/>
    <p:sldId id="302" r:id="rId14"/>
    <p:sldId id="291" r:id="rId15"/>
    <p:sldId id="289" r:id="rId16"/>
    <p:sldId id="304" r:id="rId17"/>
    <p:sldId id="295" r:id="rId18"/>
  </p:sldIdLst>
  <p:sldSz cx="9144000" cy="6858000" type="overhead"/>
  <p:notesSz cx="6781800" cy="9926638"/>
  <p:defaultTextStyle>
    <a:defPPr>
      <a:defRPr lang="en-GB"/>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F"/>
    <a:srgbClr val="003E1F"/>
    <a:srgbClr val="006633"/>
    <a:srgbClr val="003399"/>
    <a:srgbClr val="336699"/>
    <a:srgbClr val="008080"/>
    <a:srgbClr val="0099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87" d="100"/>
          <a:sy n="87" d="100"/>
        </p:scale>
        <p:origin x="-10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90"/>
      </p:cViewPr>
      <p:guideLst>
        <p:guide orient="horz" pos="3127"/>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defTabSz="917575" eaLnBrk="0" hangingPunct="0">
              <a:defRPr sz="1200" b="0">
                <a:latin typeface="Times New Roman" pitchFamily="18" charset="0"/>
              </a:defRPr>
            </a:lvl1pPr>
          </a:lstStyle>
          <a:p>
            <a:endParaRPr lang="en-GB"/>
          </a:p>
        </p:txBody>
      </p:sp>
      <p:sp>
        <p:nvSpPr>
          <p:cNvPr id="17411" name="Rectangle 3"/>
          <p:cNvSpPr>
            <a:spLocks noGrp="1" noChangeArrowheads="1"/>
          </p:cNvSpPr>
          <p:nvPr>
            <p:ph type="dt" sz="quarter" idx="1"/>
          </p:nvPr>
        </p:nvSpPr>
        <p:spPr bwMode="auto">
          <a:xfrm>
            <a:off x="3843338" y="0"/>
            <a:ext cx="2938462" cy="495300"/>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defTabSz="917575" eaLnBrk="0" hangingPunct="0">
              <a:defRPr sz="1200" b="0">
                <a:latin typeface="Times New Roman" pitchFamily="18" charset="0"/>
              </a:defRPr>
            </a:lvl1pPr>
          </a:lstStyle>
          <a:p>
            <a:endParaRPr lang="en-GB"/>
          </a:p>
        </p:txBody>
      </p:sp>
      <p:sp>
        <p:nvSpPr>
          <p:cNvPr id="17412" name="Rectangle 4"/>
          <p:cNvSpPr>
            <a:spLocks noGrp="1" noChangeArrowheads="1"/>
          </p:cNvSpPr>
          <p:nvPr>
            <p:ph type="ftr" sz="quarter" idx="2"/>
          </p:nvPr>
        </p:nvSpPr>
        <p:spPr bwMode="auto">
          <a:xfrm>
            <a:off x="0" y="9431338"/>
            <a:ext cx="2938463" cy="495300"/>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defTabSz="917575" eaLnBrk="0" hangingPunct="0">
              <a:defRPr sz="1200" b="0">
                <a:latin typeface="Times New Roman" pitchFamily="18" charset="0"/>
              </a:defRPr>
            </a:lvl1pPr>
          </a:lstStyle>
          <a:p>
            <a:endParaRPr lang="sv-SE"/>
          </a:p>
        </p:txBody>
      </p:sp>
      <p:sp>
        <p:nvSpPr>
          <p:cNvPr id="17413" name="Rectangle 5"/>
          <p:cNvSpPr>
            <a:spLocks noGrp="1" noChangeArrowheads="1"/>
          </p:cNvSpPr>
          <p:nvPr>
            <p:ph type="sldNum" sz="quarter" idx="3"/>
          </p:nvPr>
        </p:nvSpPr>
        <p:spPr bwMode="auto">
          <a:xfrm>
            <a:off x="3843338" y="9431338"/>
            <a:ext cx="2938462" cy="495300"/>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defTabSz="917575" eaLnBrk="0" hangingPunct="0">
              <a:defRPr sz="1200" b="0">
                <a:latin typeface="Times New Roman" pitchFamily="18" charset="0"/>
              </a:defRPr>
            </a:lvl1pPr>
          </a:lstStyle>
          <a:p>
            <a:fld id="{16B96513-01E0-4852-BF78-42E9F3C3583A}" type="slidenum">
              <a:rPr lang="en-GB"/>
              <a:pPr/>
              <a:t>‹#›</a:t>
            </a:fld>
            <a:endParaRPr lang="en-GB"/>
          </a:p>
        </p:txBody>
      </p:sp>
    </p:spTree>
    <p:extLst>
      <p:ext uri="{BB962C8B-B14F-4D97-AF65-F5344CB8AC3E}">
        <p14:creationId xmlns:p14="http://schemas.microsoft.com/office/powerpoint/2010/main" val="326804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defTabSz="917575" eaLnBrk="0" hangingPunct="0">
              <a:defRPr sz="1200" b="0">
                <a:latin typeface="Times New Roman" pitchFamily="18" charset="0"/>
              </a:defRPr>
            </a:lvl1pPr>
          </a:lstStyle>
          <a:p>
            <a:endParaRPr lang="en-GB"/>
          </a:p>
        </p:txBody>
      </p:sp>
      <p:sp>
        <p:nvSpPr>
          <p:cNvPr id="15363" name="Rectangle 3"/>
          <p:cNvSpPr>
            <a:spLocks noGrp="1" noChangeArrowheads="1"/>
          </p:cNvSpPr>
          <p:nvPr>
            <p:ph type="dt" idx="1"/>
          </p:nvPr>
        </p:nvSpPr>
        <p:spPr bwMode="auto">
          <a:xfrm>
            <a:off x="3843338" y="0"/>
            <a:ext cx="2938462" cy="495300"/>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defTabSz="917575" eaLnBrk="0" hangingPunct="0">
              <a:defRPr sz="1200" b="0">
                <a:latin typeface="Times New Roman" pitchFamily="18" charset="0"/>
              </a:defRPr>
            </a:lvl1pPr>
          </a:lstStyle>
          <a:p>
            <a:endParaRPr lang="en-GB"/>
          </a:p>
        </p:txBody>
      </p:sp>
      <p:sp>
        <p:nvSpPr>
          <p:cNvPr id="15364" name="Rectangle 4"/>
          <p:cNvSpPr>
            <a:spLocks noGrp="1" noRot="1" noChangeAspect="1" noChangeArrowheads="1" noTextEdit="1"/>
          </p:cNvSpPr>
          <p:nvPr>
            <p:ph type="sldImg" idx="2"/>
          </p:nvPr>
        </p:nvSpPr>
        <p:spPr bwMode="auto">
          <a:xfrm>
            <a:off x="911225" y="746125"/>
            <a:ext cx="4960938" cy="37211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04875" y="4714875"/>
            <a:ext cx="4972050" cy="4465638"/>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6" name="Rectangle 6"/>
          <p:cNvSpPr>
            <a:spLocks noGrp="1" noChangeArrowheads="1"/>
          </p:cNvSpPr>
          <p:nvPr>
            <p:ph type="ftr" sz="quarter" idx="4"/>
          </p:nvPr>
        </p:nvSpPr>
        <p:spPr bwMode="auto">
          <a:xfrm>
            <a:off x="0" y="9431338"/>
            <a:ext cx="2938463" cy="495300"/>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defTabSz="917575" eaLnBrk="0" hangingPunct="0">
              <a:defRPr sz="1200" b="0">
                <a:latin typeface="Times New Roman" pitchFamily="18" charset="0"/>
              </a:defRPr>
            </a:lvl1pPr>
          </a:lstStyle>
          <a:p>
            <a:endParaRPr lang="en-GB"/>
          </a:p>
        </p:txBody>
      </p:sp>
      <p:sp>
        <p:nvSpPr>
          <p:cNvPr id="15367" name="Rectangle 7"/>
          <p:cNvSpPr>
            <a:spLocks noGrp="1" noChangeArrowheads="1"/>
          </p:cNvSpPr>
          <p:nvPr>
            <p:ph type="sldNum" sz="quarter" idx="5"/>
          </p:nvPr>
        </p:nvSpPr>
        <p:spPr bwMode="auto">
          <a:xfrm>
            <a:off x="3843338" y="9431338"/>
            <a:ext cx="2938462" cy="495300"/>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defTabSz="917575" eaLnBrk="0" hangingPunct="0">
              <a:defRPr sz="1200" b="0">
                <a:latin typeface="Times New Roman" pitchFamily="18" charset="0"/>
              </a:defRPr>
            </a:lvl1pPr>
          </a:lstStyle>
          <a:p>
            <a:fld id="{0207AC7E-FF31-40E7-B82F-A9998BF68D1E}" type="slidenum">
              <a:rPr lang="en-GB"/>
              <a:pPr/>
              <a:t>‹#›</a:t>
            </a:fld>
            <a:endParaRPr lang="en-GB"/>
          </a:p>
        </p:txBody>
      </p:sp>
    </p:spTree>
    <p:extLst>
      <p:ext uri="{BB962C8B-B14F-4D97-AF65-F5344CB8AC3E}">
        <p14:creationId xmlns:p14="http://schemas.microsoft.com/office/powerpoint/2010/main" val="369208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mn-cs"/>
      </a:defRPr>
    </a:lvl1pPr>
    <a:lvl2pPr marL="457200" algn="l" rtl="0" fontAlgn="base">
      <a:spcBef>
        <a:spcPct val="30000"/>
      </a:spcBef>
      <a:spcAft>
        <a:spcPct val="0"/>
      </a:spcAft>
      <a:defRPr kumimoji="1" sz="1200" kern="1200">
        <a:solidFill>
          <a:schemeClr val="tx1"/>
        </a:solidFill>
        <a:latin typeface="Arial" pitchFamily="34" charset="0"/>
        <a:ea typeface="+mn-ea"/>
        <a:cs typeface="+mn-cs"/>
      </a:defRPr>
    </a:lvl2pPr>
    <a:lvl3pPr marL="914400" algn="l" rtl="0" fontAlgn="base">
      <a:spcBef>
        <a:spcPct val="30000"/>
      </a:spcBef>
      <a:spcAft>
        <a:spcPct val="0"/>
      </a:spcAft>
      <a:defRPr kumimoji="1" sz="1200" kern="1200">
        <a:solidFill>
          <a:schemeClr val="tx1"/>
        </a:solidFill>
        <a:latin typeface="Arial" pitchFamily="34" charset="0"/>
        <a:ea typeface="+mn-ea"/>
        <a:cs typeface="+mn-cs"/>
      </a:defRPr>
    </a:lvl3pPr>
    <a:lvl4pPr marL="1371600" algn="l" rtl="0" fontAlgn="base">
      <a:spcBef>
        <a:spcPct val="30000"/>
      </a:spcBef>
      <a:spcAft>
        <a:spcPct val="0"/>
      </a:spcAft>
      <a:defRPr kumimoji="1" sz="1200" kern="1200">
        <a:solidFill>
          <a:schemeClr val="tx1"/>
        </a:solidFill>
        <a:latin typeface="Arial" pitchFamily="34" charset="0"/>
        <a:ea typeface="+mn-ea"/>
        <a:cs typeface="+mn-cs"/>
      </a:defRPr>
    </a:lvl4pPr>
    <a:lvl5pPr marL="1828800" algn="l" rtl="0" fontAlgn="base">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3F0F44-01A4-4F67-9F9F-4E0EA787B11E}" type="slidenum">
              <a:rPr lang="en-GB" smtClean="0"/>
              <a:t>17</a:t>
            </a:fld>
            <a:endParaRPr lang="en-GB"/>
          </a:p>
        </p:txBody>
      </p:sp>
    </p:spTree>
    <p:extLst>
      <p:ext uri="{BB962C8B-B14F-4D97-AF65-F5344CB8AC3E}">
        <p14:creationId xmlns:p14="http://schemas.microsoft.com/office/powerpoint/2010/main" val="134781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914400" y="1524000"/>
            <a:ext cx="7623175" cy="1752600"/>
          </a:xfrm>
        </p:spPr>
        <p:txBody>
          <a:bodyPr/>
          <a:lstStyle>
            <a:lvl1pPr>
              <a:defRPr sz="5000"/>
            </a:lvl1pPr>
          </a:lstStyle>
          <a:p>
            <a:r>
              <a:rPr lang="en-GB" altLang="en-US"/>
              <a:t>Click to edit Master title style</a:t>
            </a:r>
          </a:p>
        </p:txBody>
      </p:sp>
      <p:sp>
        <p:nvSpPr>
          <p:cNvPr id="972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GB" altLang="en-US"/>
              <a:t>Click to edit Master subtitle style</a:t>
            </a:r>
          </a:p>
        </p:txBody>
      </p:sp>
      <p:sp>
        <p:nvSpPr>
          <p:cNvPr id="97284" name="Rectangle 4"/>
          <p:cNvSpPr>
            <a:spLocks noGrp="1" noChangeArrowheads="1"/>
          </p:cNvSpPr>
          <p:nvPr>
            <p:ph type="dt" sz="half" idx="2"/>
          </p:nvPr>
        </p:nvSpPr>
        <p:spPr/>
        <p:txBody>
          <a:bodyPr/>
          <a:lstStyle>
            <a:lvl1pPr>
              <a:defRPr/>
            </a:lvl1pPr>
          </a:lstStyle>
          <a:p>
            <a:fld id="{E1D312AA-75D4-4E89-AC19-4F494B321C7E}" type="datetime1">
              <a:rPr lang="en-GB"/>
              <a:pPr/>
              <a:t>17/07/2014</a:t>
            </a:fld>
            <a:endParaRPr lang="en-GB" altLang="en-US"/>
          </a:p>
        </p:txBody>
      </p:sp>
      <p:sp>
        <p:nvSpPr>
          <p:cNvPr id="97285" name="Rectangle 5"/>
          <p:cNvSpPr>
            <a:spLocks noGrp="1" noChangeArrowheads="1"/>
          </p:cNvSpPr>
          <p:nvPr>
            <p:ph type="ftr" sz="quarter" idx="3"/>
          </p:nvPr>
        </p:nvSpPr>
        <p:spPr>
          <a:xfrm>
            <a:off x="3124200" y="6243638"/>
            <a:ext cx="2895600" cy="457200"/>
          </a:xfrm>
        </p:spPr>
        <p:txBody>
          <a:bodyPr/>
          <a:lstStyle>
            <a:lvl1pPr>
              <a:defRPr/>
            </a:lvl1pPr>
          </a:lstStyle>
          <a:p>
            <a:r>
              <a:rPr lang="en-GB" altLang="en-US"/>
              <a:t>Gaby Weiner</a:t>
            </a:r>
          </a:p>
        </p:txBody>
      </p:sp>
      <p:sp>
        <p:nvSpPr>
          <p:cNvPr id="97286" name="Rectangle 6"/>
          <p:cNvSpPr>
            <a:spLocks noGrp="1" noChangeArrowheads="1"/>
          </p:cNvSpPr>
          <p:nvPr>
            <p:ph type="sldNum" sz="quarter" idx="4"/>
          </p:nvPr>
        </p:nvSpPr>
        <p:spPr/>
        <p:txBody>
          <a:bodyPr/>
          <a:lstStyle>
            <a:lvl1pPr>
              <a:defRPr/>
            </a:lvl1pPr>
          </a:lstStyle>
          <a:p>
            <a:fld id="{41590926-EB84-49AC-B94C-F07D46D6DCC4}" type="slidenum">
              <a:rPr lang="en-GB" altLang="en-US"/>
              <a:pPr/>
              <a:t>‹#›</a:t>
            </a:fld>
            <a:endParaRPr lang="en-GB" altLang="en-US"/>
          </a:p>
        </p:txBody>
      </p:sp>
      <p:sp>
        <p:nvSpPr>
          <p:cNvPr id="9728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GB"/>
          </a:p>
        </p:txBody>
      </p:sp>
      <p:sp>
        <p:nvSpPr>
          <p:cNvPr id="9728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C5DE542-B83B-40AF-A204-7770B1AAA3D2}" type="datetime1">
              <a:rPr lang="en-GB"/>
              <a:pPr/>
              <a:t>17/07/2014</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Gaby Weiner</a:t>
            </a:r>
          </a:p>
        </p:txBody>
      </p:sp>
      <p:sp>
        <p:nvSpPr>
          <p:cNvPr id="6" name="Slide Number Placeholder 5"/>
          <p:cNvSpPr>
            <a:spLocks noGrp="1"/>
          </p:cNvSpPr>
          <p:nvPr>
            <p:ph type="sldNum" sz="quarter" idx="12"/>
          </p:nvPr>
        </p:nvSpPr>
        <p:spPr/>
        <p:txBody>
          <a:bodyPr/>
          <a:lstStyle>
            <a:lvl1pPr>
              <a:defRPr/>
            </a:lvl1pPr>
          </a:lstStyle>
          <a:p>
            <a:fld id="{D83BAE7C-75E6-4E13-9206-369961F7B3A1}"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E8B0351-E800-40D2-8F5B-27EE902683BD}" type="datetime1">
              <a:rPr lang="en-GB"/>
              <a:pPr/>
              <a:t>17/07/2014</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Gaby Weiner</a:t>
            </a:r>
          </a:p>
        </p:txBody>
      </p:sp>
      <p:sp>
        <p:nvSpPr>
          <p:cNvPr id="6" name="Slide Number Placeholder 5"/>
          <p:cNvSpPr>
            <a:spLocks noGrp="1"/>
          </p:cNvSpPr>
          <p:nvPr>
            <p:ph type="sldNum" sz="quarter" idx="12"/>
          </p:nvPr>
        </p:nvSpPr>
        <p:spPr/>
        <p:txBody>
          <a:bodyPr/>
          <a:lstStyle>
            <a:lvl1pPr>
              <a:defRPr/>
            </a:lvl1pPr>
          </a:lstStyle>
          <a:p>
            <a:fld id="{5AB6F7C6-AB94-44AC-9D71-F013EBF2EF27}"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19613BF-C6EC-4CA1-9E68-93F458182E41}" type="datetime1">
              <a:rPr lang="en-GB"/>
              <a:pPr/>
              <a:t>17/07/2014</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Gaby Weiner</a:t>
            </a:r>
          </a:p>
        </p:txBody>
      </p:sp>
      <p:sp>
        <p:nvSpPr>
          <p:cNvPr id="6" name="Slide Number Placeholder 5"/>
          <p:cNvSpPr>
            <a:spLocks noGrp="1"/>
          </p:cNvSpPr>
          <p:nvPr>
            <p:ph type="sldNum" sz="quarter" idx="12"/>
          </p:nvPr>
        </p:nvSpPr>
        <p:spPr/>
        <p:txBody>
          <a:bodyPr/>
          <a:lstStyle>
            <a:lvl1pPr>
              <a:defRPr/>
            </a:lvl1pPr>
          </a:lstStyle>
          <a:p>
            <a:fld id="{CD7CD5CD-DB01-4A74-BAC1-C49FF34AF5B7}"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6DF3299-6973-4B79-9ABD-1AC8C7352723}" type="datetime1">
              <a:rPr lang="en-GB"/>
              <a:pPr/>
              <a:t>17/07/2014</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Gaby Weiner</a:t>
            </a:r>
          </a:p>
        </p:txBody>
      </p:sp>
      <p:sp>
        <p:nvSpPr>
          <p:cNvPr id="6" name="Slide Number Placeholder 5"/>
          <p:cNvSpPr>
            <a:spLocks noGrp="1"/>
          </p:cNvSpPr>
          <p:nvPr>
            <p:ph type="sldNum" sz="quarter" idx="12"/>
          </p:nvPr>
        </p:nvSpPr>
        <p:spPr/>
        <p:txBody>
          <a:bodyPr/>
          <a:lstStyle>
            <a:lvl1pPr>
              <a:defRPr/>
            </a:lvl1pPr>
          </a:lstStyle>
          <a:p>
            <a:fld id="{5CA1AB03-DC7A-476A-B3E6-9BBD003E05A0}" type="slidenum">
              <a:rPr lang="en-GB" altLang="en-US"/>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5E5EF7E4-9396-4DCE-9CE8-1355EDD756D9}" type="datetime1">
              <a:rPr lang="en-GB"/>
              <a:pPr/>
              <a:t>17/07/2014</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Gaby Weiner</a:t>
            </a:r>
          </a:p>
        </p:txBody>
      </p:sp>
      <p:sp>
        <p:nvSpPr>
          <p:cNvPr id="7" name="Slide Number Placeholder 6"/>
          <p:cNvSpPr>
            <a:spLocks noGrp="1"/>
          </p:cNvSpPr>
          <p:nvPr>
            <p:ph type="sldNum" sz="quarter" idx="12"/>
          </p:nvPr>
        </p:nvSpPr>
        <p:spPr/>
        <p:txBody>
          <a:bodyPr/>
          <a:lstStyle>
            <a:lvl1pPr>
              <a:defRPr/>
            </a:lvl1pPr>
          </a:lstStyle>
          <a:p>
            <a:fld id="{99AC1AD0-43E6-4188-A782-B6480CA0DC88}"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60D76AA-0927-41DB-B91F-D8E88B5A67EB}" type="datetime1">
              <a:rPr lang="en-GB"/>
              <a:pPr/>
              <a:t>17/07/2014</a:t>
            </a:fld>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Gaby Weiner</a:t>
            </a:r>
          </a:p>
        </p:txBody>
      </p:sp>
      <p:sp>
        <p:nvSpPr>
          <p:cNvPr id="9" name="Slide Number Placeholder 8"/>
          <p:cNvSpPr>
            <a:spLocks noGrp="1"/>
          </p:cNvSpPr>
          <p:nvPr>
            <p:ph type="sldNum" sz="quarter" idx="12"/>
          </p:nvPr>
        </p:nvSpPr>
        <p:spPr/>
        <p:txBody>
          <a:bodyPr/>
          <a:lstStyle>
            <a:lvl1pPr>
              <a:defRPr/>
            </a:lvl1pPr>
          </a:lstStyle>
          <a:p>
            <a:fld id="{AB6B3565-959C-447D-8E19-E37116A647A2}"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979485D0-E50B-409A-9EAC-488C23DEC6A3}" type="datetime1">
              <a:rPr lang="en-GB"/>
              <a:pPr/>
              <a:t>17/07/2014</a:t>
            </a:fld>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Gaby Weiner</a:t>
            </a:r>
          </a:p>
        </p:txBody>
      </p:sp>
      <p:sp>
        <p:nvSpPr>
          <p:cNvPr id="5" name="Slide Number Placeholder 4"/>
          <p:cNvSpPr>
            <a:spLocks noGrp="1"/>
          </p:cNvSpPr>
          <p:nvPr>
            <p:ph type="sldNum" sz="quarter" idx="12"/>
          </p:nvPr>
        </p:nvSpPr>
        <p:spPr/>
        <p:txBody>
          <a:bodyPr/>
          <a:lstStyle>
            <a:lvl1pPr>
              <a:defRPr/>
            </a:lvl1pPr>
          </a:lstStyle>
          <a:p>
            <a:fld id="{A4CD8257-F9BB-4E5F-864B-C64EC0636986}"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D563BB5-A7CB-43CC-BEC7-F0291BE5C8C1}" type="datetime1">
              <a:rPr lang="en-GB"/>
              <a:pPr/>
              <a:t>17/07/2014</a:t>
            </a:fld>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Gaby Weiner</a:t>
            </a:r>
          </a:p>
        </p:txBody>
      </p:sp>
      <p:sp>
        <p:nvSpPr>
          <p:cNvPr id="4" name="Slide Number Placeholder 3"/>
          <p:cNvSpPr>
            <a:spLocks noGrp="1"/>
          </p:cNvSpPr>
          <p:nvPr>
            <p:ph type="sldNum" sz="quarter" idx="12"/>
          </p:nvPr>
        </p:nvSpPr>
        <p:spPr/>
        <p:txBody>
          <a:bodyPr/>
          <a:lstStyle>
            <a:lvl1pPr>
              <a:defRPr/>
            </a:lvl1pPr>
          </a:lstStyle>
          <a:p>
            <a:fld id="{BD9CF1FD-055E-4C43-A5A0-2484B935AA65}"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BF6E4A4-6460-41B1-B1FC-93D36FA6D49A}" type="datetime1">
              <a:rPr lang="en-GB"/>
              <a:pPr/>
              <a:t>17/07/2014</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Gaby Weiner</a:t>
            </a:r>
          </a:p>
        </p:txBody>
      </p:sp>
      <p:sp>
        <p:nvSpPr>
          <p:cNvPr id="7" name="Slide Number Placeholder 6"/>
          <p:cNvSpPr>
            <a:spLocks noGrp="1"/>
          </p:cNvSpPr>
          <p:nvPr>
            <p:ph type="sldNum" sz="quarter" idx="12"/>
          </p:nvPr>
        </p:nvSpPr>
        <p:spPr/>
        <p:txBody>
          <a:bodyPr/>
          <a:lstStyle>
            <a:lvl1pPr>
              <a:defRPr/>
            </a:lvl1pPr>
          </a:lstStyle>
          <a:p>
            <a:fld id="{9BEB7C0D-18BA-4338-8EDA-81FF70A8E742}" type="slidenum">
              <a:rPr lang="en-GB" altLang="en-US"/>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4CF5FE-4492-4871-8EB1-A9BDA37710E5}" type="datetime1">
              <a:rPr lang="en-GB"/>
              <a:pPr/>
              <a:t>17/07/2014</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Gaby Weiner</a:t>
            </a:r>
          </a:p>
        </p:txBody>
      </p:sp>
      <p:sp>
        <p:nvSpPr>
          <p:cNvPr id="7" name="Slide Number Placeholder 6"/>
          <p:cNvSpPr>
            <a:spLocks noGrp="1"/>
          </p:cNvSpPr>
          <p:nvPr>
            <p:ph type="sldNum" sz="quarter" idx="12"/>
          </p:nvPr>
        </p:nvSpPr>
        <p:spPr/>
        <p:txBody>
          <a:bodyPr/>
          <a:lstStyle>
            <a:lvl1pPr>
              <a:defRPr/>
            </a:lvl1pPr>
          </a:lstStyle>
          <a:p>
            <a:fld id="{571469BA-BFD5-4F63-89D0-5CEFE7BFAC2E}" type="slidenum">
              <a:rPr lang="en-GB" altLang="en-US"/>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962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626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mj-lt"/>
              </a:defRPr>
            </a:lvl1pPr>
          </a:lstStyle>
          <a:p>
            <a:fld id="{72AFA35A-B608-4EE4-BA79-7F54C896CA69}" type="datetime1">
              <a:rPr lang="en-GB"/>
              <a:pPr/>
              <a:t>17/07/2014</a:t>
            </a:fld>
            <a:endParaRPr lang="en-GB" altLang="en-US"/>
          </a:p>
        </p:txBody>
      </p:sp>
      <p:sp>
        <p:nvSpPr>
          <p:cNvPr id="962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mj-lt"/>
              </a:defRPr>
            </a:lvl1pPr>
          </a:lstStyle>
          <a:p>
            <a:r>
              <a:rPr lang="en-GB" altLang="en-US"/>
              <a:t>Gaby Weiner</a:t>
            </a:r>
          </a:p>
        </p:txBody>
      </p:sp>
      <p:sp>
        <p:nvSpPr>
          <p:cNvPr id="9626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mj-lt"/>
              </a:defRPr>
            </a:lvl1pPr>
          </a:lstStyle>
          <a:p>
            <a:fld id="{1EC8CC4F-5681-4A8D-8267-89A33671B581}" type="slidenum">
              <a:rPr lang="en-GB" altLang="en-US"/>
              <a:pPr/>
              <a:t>‹#›</a:t>
            </a:fld>
            <a:endParaRPr lang="en-GB" altLang="en-US"/>
          </a:p>
        </p:txBody>
      </p:sp>
      <p:sp>
        <p:nvSpPr>
          <p:cNvPr id="962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GB"/>
          </a:p>
        </p:txBody>
      </p:sp>
      <p:sp>
        <p:nvSpPr>
          <p:cNvPr id="962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611188" y="1268413"/>
            <a:ext cx="8424862" cy="2646362"/>
          </a:xfrm>
        </p:spPr>
        <p:txBody>
          <a:bodyPr/>
          <a:lstStyle/>
          <a:p>
            <a:r>
              <a:rPr lang="en-GB" sz="3200" b="1" dirty="0" smtClean="0">
                <a:solidFill>
                  <a:schemeClr val="tx2"/>
                </a:solidFill>
                <a:latin typeface="+mn-lt"/>
                <a:ea typeface="+mj-ea"/>
                <a:cs typeface="+mj-cs"/>
              </a:rPr>
              <a:t>Harriet Martineau and Feminism</a:t>
            </a:r>
            <a:endParaRPr lang="en-GB" sz="3200" dirty="0">
              <a:solidFill>
                <a:srgbClr val="008000"/>
              </a:solidFill>
              <a:latin typeface="+mn-lt"/>
            </a:endParaRPr>
          </a:p>
        </p:txBody>
      </p:sp>
      <p:sp>
        <p:nvSpPr>
          <p:cNvPr id="4103" name="Rectangle 7"/>
          <p:cNvSpPr>
            <a:spLocks noGrp="1" noChangeArrowheads="1"/>
          </p:cNvSpPr>
          <p:nvPr>
            <p:ph type="subTitle" idx="1"/>
          </p:nvPr>
        </p:nvSpPr>
        <p:spPr>
          <a:xfrm>
            <a:off x="2124075" y="4652963"/>
            <a:ext cx="4572000" cy="1512887"/>
          </a:xfrm>
        </p:spPr>
        <p:txBody>
          <a:bodyPr/>
          <a:lstStyle/>
          <a:p>
            <a:pPr algn="ctr"/>
            <a:r>
              <a:rPr lang="en-GB" dirty="0"/>
              <a:t>Gaby Weiner</a:t>
            </a:r>
          </a:p>
          <a:p>
            <a:pPr algn="ctr"/>
            <a:r>
              <a:rPr lang="en-GB" dirty="0" smtClean="0"/>
              <a:t>July 2014</a:t>
            </a:r>
            <a:endParaRPr lang="en-GB" dirty="0"/>
          </a:p>
          <a:p>
            <a:pPr algn="ctr"/>
            <a:r>
              <a:rPr lang="en-GB" dirty="0" smtClean="0"/>
              <a:t>Liverpool, UK</a:t>
            </a:r>
            <a:endParaRPr lang="en-GB" dirty="0"/>
          </a:p>
        </p:txBody>
      </p:sp>
      <p:pic>
        <p:nvPicPr>
          <p:cNvPr id="17410" name="Picture 2" descr="http://people.uvawise.edu/pww8y/Reviews/TM/TMRev/MartineauJPG.jpg"/>
          <p:cNvPicPr>
            <a:picLocks noChangeAspect="1" noChangeArrowheads="1"/>
          </p:cNvPicPr>
          <p:nvPr/>
        </p:nvPicPr>
        <p:blipFill>
          <a:blip r:embed="rId2" cstate="print"/>
          <a:srcRect/>
          <a:stretch>
            <a:fillRect/>
          </a:stretch>
        </p:blipFill>
        <p:spPr bwMode="auto">
          <a:xfrm>
            <a:off x="6215074" y="3214686"/>
            <a:ext cx="2447925" cy="28003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10</a:t>
            </a:fld>
            <a:endParaRPr lang="en-GB" altLang="en-US"/>
          </a:p>
        </p:txBody>
      </p:sp>
      <p:pic>
        <p:nvPicPr>
          <p:cNvPr id="31746" name="Picture 2" descr="http://www.econlib.org/library/Columns/martineau.jpg"/>
          <p:cNvPicPr>
            <a:picLocks noChangeAspect="1" noChangeArrowheads="1"/>
          </p:cNvPicPr>
          <p:nvPr/>
        </p:nvPicPr>
        <p:blipFill>
          <a:blip r:embed="rId2" cstate="print"/>
          <a:srcRect/>
          <a:stretch>
            <a:fillRect/>
          </a:stretch>
        </p:blipFill>
        <p:spPr bwMode="auto">
          <a:xfrm>
            <a:off x="2714612" y="755201"/>
            <a:ext cx="3143272" cy="51754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11</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Marriage and Divorce</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539552" y="1268760"/>
            <a:ext cx="7993063" cy="4608512"/>
          </a:xfrm>
        </p:spPr>
        <p:txBody>
          <a:bodyPr/>
          <a:lstStyle/>
          <a:p>
            <a:pPr marL="0" indent="0">
              <a:buNone/>
            </a:pPr>
            <a:r>
              <a:rPr lang="en-GB" sz="2000" dirty="0"/>
              <a:t>In Scotland, there were ninety-five cases in the five years from 1836 to 1841, while in England there have been 110 from the first day of this century until now.  Of the ninety-five Scotch divorces, one third were at the suit of the wife; whereas in England the wife cannot seek a divorce at all, except in cases of unnatural atrocity; so that only four successful suits are on record.  In Scotland, the parties in the ninety-five cases were almost all from the labouring classes, the expense being from £15 to £30, whereas in England, divorce is wholly out of the reach of all but the rich - the expense rising from £500 to many </a:t>
            </a:r>
            <a:r>
              <a:rPr lang="en-GB" sz="2000" dirty="0" smtClean="0"/>
              <a:t>thousands.</a:t>
            </a:r>
          </a:p>
          <a:p>
            <a:pPr marL="0" indent="0">
              <a:buNone/>
            </a:pPr>
            <a:endParaRPr lang="en-GB" sz="1900" dirty="0">
              <a:latin typeface="Comic Sans MS" pitchFamily="66" charset="0"/>
              <a:cs typeface="Times New Roman" pitchFamily="18" charset="0"/>
            </a:endParaRPr>
          </a:p>
        </p:txBody>
      </p:sp>
    </p:spTree>
    <p:extLst>
      <p:ext uri="{BB962C8B-B14F-4D97-AF65-F5344CB8AC3E}">
        <p14:creationId xmlns:p14="http://schemas.microsoft.com/office/powerpoint/2010/main" val="2097774365"/>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12</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Marriage and Divorce</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539552" y="1268760"/>
            <a:ext cx="7993063" cy="4608512"/>
          </a:xfrm>
        </p:spPr>
        <p:txBody>
          <a:bodyPr/>
          <a:lstStyle/>
          <a:p>
            <a:pPr marL="0" indent="0">
              <a:buNone/>
            </a:pPr>
            <a:r>
              <a:rPr lang="en-GB" sz="2000" dirty="0"/>
              <a:t>By the changes in our marriage law much more happiness is caused than belongs to the mere relief of a certain number of sufferers, hitherto hopeless …We shall hear no more of the absolutely unendurable cases; and for all the hardest there is more or less remedy now provided.</a:t>
            </a:r>
          </a:p>
          <a:p>
            <a:pPr marL="0" indent="0">
              <a:buNone/>
            </a:pPr>
            <a:r>
              <a:rPr lang="en-GB" sz="2000" dirty="0"/>
              <a:t>The benefit...under the reform of our marriage law is the full, practical recognition of women as "breadwinners"...But the fact is, and has been, that a vast proportion - some say nineteen-twentieths - of the women of the kingdom work for their bread, although our laws remain applicable to a very different state of society, to a social state in which nearly every woman was maintained by husband, father, mother or kinsman</a:t>
            </a:r>
            <a:endParaRPr lang="en-GB" sz="1900" dirty="0">
              <a:latin typeface="Comic Sans MS" pitchFamily="66" charset="0"/>
              <a:cs typeface="Times New Roman" pitchFamily="18" charset="0"/>
            </a:endParaRPr>
          </a:p>
        </p:txBody>
      </p:sp>
    </p:spTree>
    <p:extLst>
      <p:ext uri="{BB962C8B-B14F-4D97-AF65-F5344CB8AC3E}">
        <p14:creationId xmlns:p14="http://schemas.microsoft.com/office/powerpoint/2010/main" val="92777892"/>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13</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Employment Opportunities for Women</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539552" y="1412776"/>
            <a:ext cx="7993063" cy="4464496"/>
          </a:xfrm>
        </p:spPr>
        <p:txBody>
          <a:bodyPr/>
          <a:lstStyle/>
          <a:p>
            <a:pPr marL="0" indent="0">
              <a:buNone/>
            </a:pPr>
            <a:r>
              <a:rPr lang="en-GB" sz="2000" dirty="0"/>
              <a:t>So far from our country-women being all maintained as a matter of course by us, the breadwinners, 3 million out of 6 [million] adult women work for subsistence; and two out of three for independence - we must improve and extend education to the utmost; and then open a fair field to the powers and energies we have educed.  This will secure our welfare </a:t>
            </a:r>
            <a:r>
              <a:rPr lang="en-GB" sz="2000" dirty="0" smtClean="0"/>
              <a:t>nationally and </a:t>
            </a:r>
            <a:r>
              <a:rPr lang="en-GB" sz="2000" dirty="0"/>
              <a:t>in our </a:t>
            </a:r>
            <a:r>
              <a:rPr lang="en-GB" sz="2000" dirty="0" smtClean="0"/>
              <a:t>homes</a:t>
            </a:r>
          </a:p>
          <a:p>
            <a:pPr marL="0" indent="0">
              <a:buNone/>
            </a:pPr>
            <a:endParaRPr lang="en-GB" sz="2000" dirty="0"/>
          </a:p>
          <a:p>
            <a:pPr marL="0" indent="0" algn="ctr">
              <a:buNone/>
            </a:pPr>
            <a:r>
              <a:rPr lang="en-GB" sz="2000" dirty="0" smtClean="0"/>
              <a:t>~~~~~~~~~</a:t>
            </a:r>
          </a:p>
          <a:p>
            <a:pPr marL="0" indent="0">
              <a:buNone/>
            </a:pPr>
            <a:endParaRPr lang="en-GB" sz="2000" dirty="0"/>
          </a:p>
          <a:p>
            <a:pPr marL="0" indent="0">
              <a:buNone/>
            </a:pPr>
            <a:r>
              <a:rPr lang="en-GB" sz="2000" dirty="0" smtClean="0"/>
              <a:t>In </a:t>
            </a:r>
            <a:r>
              <a:rPr lang="en-GB" sz="2000" dirty="0"/>
              <a:t>other words, we must improve and extend education to the utmost; and then open a fair field to the powers and energies we have educed. This will secure our welfare, nationally and in our homes, to which few elements can contribute more vitally and more richly than the independent industry of our </a:t>
            </a:r>
            <a:r>
              <a:rPr lang="en-GB" sz="2000" dirty="0" smtClean="0"/>
              <a:t>countrywomen.</a:t>
            </a:r>
            <a:r>
              <a:rPr lang="en-GB" sz="2000" baseline="30000" dirty="0" smtClean="0"/>
              <a:t> </a:t>
            </a:r>
            <a:endParaRPr lang="en-GB" sz="1900" dirty="0">
              <a:latin typeface="Comic Sans MS" pitchFamily="66" charset="0"/>
              <a:cs typeface="Times New Roman" pitchFamily="18" charset="0"/>
            </a:endParaRPr>
          </a:p>
        </p:txBody>
      </p:sp>
    </p:spTree>
    <p:extLst>
      <p:ext uri="{BB962C8B-B14F-4D97-AF65-F5344CB8AC3E}">
        <p14:creationId xmlns:p14="http://schemas.microsoft.com/office/powerpoint/2010/main" val="2097774365"/>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14</a:t>
            </a:fld>
            <a:endParaRPr lang="en-GB" altLang="en-US"/>
          </a:p>
        </p:txBody>
      </p:sp>
      <p:pic>
        <p:nvPicPr>
          <p:cNvPr id="1026" name="Picture 2" descr="C:\Users\Gaby\Documents\Harriet Martineau\pics\hm1.jpg"/>
          <p:cNvPicPr>
            <a:picLocks noChangeAspect="1" noChangeArrowheads="1"/>
          </p:cNvPicPr>
          <p:nvPr/>
        </p:nvPicPr>
        <p:blipFill>
          <a:blip r:embed="rId2" cstate="print"/>
          <a:srcRect/>
          <a:stretch>
            <a:fillRect/>
          </a:stretch>
        </p:blipFill>
        <p:spPr bwMode="auto">
          <a:xfrm>
            <a:off x="2071671" y="1182398"/>
            <a:ext cx="3143271" cy="45326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15</a:t>
            </a:fld>
            <a:endParaRPr lang="en-GB" altLang="en-US" dirty="0"/>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The Contagious Diseases Acts</a:t>
            </a:r>
            <a:endParaRPr lang="en-GB" sz="3400" i="1" dirty="0">
              <a:solidFill>
                <a:srgbClr val="008000"/>
              </a:solidFill>
              <a:latin typeface="Arial" pitchFamily="34" charset="0"/>
            </a:endParaRPr>
          </a:p>
        </p:txBody>
      </p:sp>
      <p:sp>
        <p:nvSpPr>
          <p:cNvPr id="43011" name="Rectangle 3"/>
          <p:cNvSpPr>
            <a:spLocks noGrp="1" noChangeArrowheads="1"/>
          </p:cNvSpPr>
          <p:nvPr>
            <p:ph type="body" idx="1"/>
          </p:nvPr>
        </p:nvSpPr>
        <p:spPr>
          <a:xfrm>
            <a:off x="785786" y="1340768"/>
            <a:ext cx="7929618" cy="4802876"/>
          </a:xfrm>
        </p:spPr>
        <p:txBody>
          <a:bodyPr/>
          <a:lstStyle/>
          <a:p>
            <a:pPr>
              <a:buNone/>
            </a:pPr>
            <a:r>
              <a:rPr lang="en-GB" sz="2400" dirty="0"/>
              <a:t>This admission of the necessity of the vice is the point on which the whole argument turns, and on which irretrievable consequences depend.  Once admitted, the necessity of a long series of fearful evils follows of course.  There can be no resistance to seduction, procuration, brothels, disease and methods of regulation, </a:t>
            </a:r>
            <a:r>
              <a:rPr lang="en-GB" sz="2400" i="1" dirty="0"/>
              <a:t>when once the original necessity is granted</a:t>
            </a:r>
            <a:r>
              <a:rPr lang="en-GB" sz="2400" dirty="0"/>
              <a:t>.  Further, the admission involves civil as well a military society, and starts them together on the road which leads down to what the moralists of all ages and nations have called the lowest hell. (Original emphasis</a:t>
            </a:r>
            <a:r>
              <a:rPr lang="en-GB" sz="2400" dirty="0" smtClean="0"/>
              <a:t>)</a:t>
            </a:r>
          </a:p>
          <a:p>
            <a:pPr>
              <a:buNone/>
            </a:pPr>
            <a:r>
              <a:rPr lang="en-GB" sz="2400" dirty="0" smtClean="0"/>
              <a:t>(</a:t>
            </a:r>
            <a:r>
              <a:rPr lang="en-GB" sz="2400" dirty="0" smtClean="0"/>
              <a:t>Martineau, 1863, 20 September)</a:t>
            </a:r>
            <a:endParaRPr lang="en-GB" sz="24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16</a:t>
            </a:fld>
            <a:endParaRPr lang="en-GB" altLang="en-US" dirty="0"/>
          </a:p>
        </p:txBody>
      </p:sp>
      <p:sp>
        <p:nvSpPr>
          <p:cNvPr id="43010" name="Rectangle 2"/>
          <p:cNvSpPr>
            <a:spLocks noGrp="1" noChangeArrowheads="1"/>
          </p:cNvSpPr>
          <p:nvPr>
            <p:ph type="title"/>
          </p:nvPr>
        </p:nvSpPr>
        <p:spPr>
          <a:xfrm>
            <a:off x="827088" y="404813"/>
            <a:ext cx="8088312" cy="647923"/>
          </a:xfrm>
        </p:spPr>
        <p:txBody>
          <a:bodyPr/>
          <a:lstStyle/>
          <a:p>
            <a:r>
              <a:rPr lang="en-GB" sz="3400" dirty="0" smtClean="0">
                <a:solidFill>
                  <a:srgbClr val="008000"/>
                </a:solidFill>
                <a:latin typeface="Arial" pitchFamily="34" charset="0"/>
              </a:rPr>
              <a:t>HM and Feminism</a:t>
            </a:r>
            <a:endParaRPr lang="en-GB" sz="3400" i="1" dirty="0">
              <a:solidFill>
                <a:srgbClr val="008000"/>
              </a:solidFill>
              <a:latin typeface="Arial" pitchFamily="34" charset="0"/>
            </a:endParaRPr>
          </a:p>
        </p:txBody>
      </p:sp>
      <p:sp>
        <p:nvSpPr>
          <p:cNvPr id="43011" name="Rectangle 3"/>
          <p:cNvSpPr>
            <a:spLocks noGrp="1" noChangeArrowheads="1"/>
          </p:cNvSpPr>
          <p:nvPr>
            <p:ph type="body" idx="1"/>
          </p:nvPr>
        </p:nvSpPr>
        <p:spPr>
          <a:xfrm>
            <a:off x="785786" y="1340768"/>
            <a:ext cx="7929618" cy="4392488"/>
          </a:xfrm>
        </p:spPr>
        <p:txBody>
          <a:bodyPr/>
          <a:lstStyle/>
          <a:p>
            <a:r>
              <a:rPr lang="en-GB" sz="2400" dirty="0" smtClean="0"/>
              <a:t>Chosen texts affirm HM’s position as feminist theorist</a:t>
            </a:r>
          </a:p>
          <a:p>
            <a:r>
              <a:rPr lang="en-GB" sz="2400" dirty="0" smtClean="0"/>
              <a:t>Writing focused on every aspect of women’s lives whether auto/biographical, concerning travel or about social or political life</a:t>
            </a:r>
          </a:p>
          <a:p>
            <a:r>
              <a:rPr lang="en-GB" sz="2400" dirty="0" smtClean="0"/>
              <a:t>Liberal feminist</a:t>
            </a:r>
          </a:p>
          <a:p>
            <a:r>
              <a:rPr lang="en-GB" sz="2400" dirty="0" smtClean="0"/>
              <a:t>Rejected ‘woman on a pedestal’ in favour of equal treatment and rights</a:t>
            </a:r>
          </a:p>
          <a:p>
            <a:r>
              <a:rPr lang="en-GB" sz="2400" dirty="0" smtClean="0"/>
              <a:t>Aware of potential </a:t>
            </a:r>
            <a:r>
              <a:rPr lang="en-GB" sz="2400" dirty="0"/>
              <a:t>reversal by CD Acts of gains </a:t>
            </a:r>
            <a:r>
              <a:rPr lang="en-GB" sz="2400" dirty="0" smtClean="0"/>
              <a:t>previously made</a:t>
            </a:r>
            <a:endParaRPr lang="en-GB" sz="2400" dirty="0" smtClean="0"/>
          </a:p>
          <a:p>
            <a:r>
              <a:rPr lang="en-GB" sz="2400" dirty="0" smtClean="0"/>
              <a:t>Powerful and ‘delicate’ </a:t>
            </a:r>
            <a:r>
              <a:rPr lang="en-GB" sz="2400" smtClean="0"/>
              <a:t>nature of CD </a:t>
            </a:r>
            <a:r>
              <a:rPr lang="en-GB" sz="2400" dirty="0" smtClean="0"/>
              <a:t>letters in 1863 restored fading reputation as feminist</a:t>
            </a:r>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2869466393"/>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636503"/>
            <a:ext cx="3260829" cy="615553"/>
          </a:xfrm>
          <a:prstGeom prst="rect">
            <a:avLst/>
          </a:prstGeom>
          <a:noFill/>
        </p:spPr>
        <p:txBody>
          <a:bodyPr wrap="none" rtlCol="0">
            <a:spAutoFit/>
          </a:bodyPr>
          <a:lstStyle/>
          <a:p>
            <a:r>
              <a:rPr lang="en-GB" altLang="en-US" sz="3400" b="0" dirty="0">
                <a:solidFill>
                  <a:srgbClr val="008000"/>
                </a:solidFill>
                <a:ea typeface="+mj-ea"/>
                <a:cs typeface="+mj-cs"/>
              </a:rPr>
              <a:t>Contact Details </a:t>
            </a:r>
            <a:endParaRPr lang="en-GB" sz="3400" b="0" dirty="0">
              <a:solidFill>
                <a:srgbClr val="008000"/>
              </a:solidFill>
              <a:ea typeface="+mj-ea"/>
              <a:cs typeface="+mj-cs"/>
            </a:endParaRPr>
          </a:p>
        </p:txBody>
      </p:sp>
      <p:sp>
        <p:nvSpPr>
          <p:cNvPr id="3" name="TextBox 2"/>
          <p:cNvSpPr txBox="1"/>
          <p:nvPr/>
        </p:nvSpPr>
        <p:spPr>
          <a:xfrm>
            <a:off x="1650165" y="2780928"/>
            <a:ext cx="6030241" cy="2862322"/>
          </a:xfrm>
          <a:prstGeom prst="rect">
            <a:avLst/>
          </a:prstGeom>
          <a:noFill/>
        </p:spPr>
        <p:txBody>
          <a:bodyPr wrap="none" rtlCol="0">
            <a:spAutoFit/>
          </a:bodyPr>
          <a:lstStyle/>
          <a:p>
            <a:pPr algn="ctr"/>
            <a:r>
              <a:rPr lang="en-GB" sz="3600" b="0" dirty="0" smtClean="0"/>
              <a:t>Gaby Weiner</a:t>
            </a:r>
          </a:p>
          <a:p>
            <a:pPr algn="ctr"/>
            <a:endParaRPr lang="en-GB" sz="3600" b="0" dirty="0" smtClean="0">
              <a:hlinkClick r:id=""/>
            </a:endParaRPr>
          </a:p>
          <a:p>
            <a:pPr algn="ctr"/>
            <a:r>
              <a:rPr lang="en-GB" sz="3600" b="0" dirty="0" smtClean="0">
                <a:hlinkClick r:id=""/>
              </a:rPr>
              <a:t>gaby.weiner@btinternet.com</a:t>
            </a:r>
            <a:endParaRPr lang="en-GB" sz="3600" b="0" dirty="0" smtClean="0"/>
          </a:p>
          <a:p>
            <a:pPr algn="ctr"/>
            <a:endParaRPr lang="en-GB" sz="3600" b="0" dirty="0" smtClean="0"/>
          </a:p>
          <a:p>
            <a:pPr algn="ctr"/>
            <a:r>
              <a:rPr lang="en-GB" sz="3600" b="0" dirty="0" smtClean="0"/>
              <a:t>www.gabyweiner.co.uk</a:t>
            </a:r>
            <a:endParaRPr lang="en-GB" sz="3600" b="0" dirty="0"/>
          </a:p>
        </p:txBody>
      </p:sp>
    </p:spTree>
    <p:extLst>
      <p:ext uri="{BB962C8B-B14F-4D97-AF65-F5344CB8AC3E}">
        <p14:creationId xmlns:p14="http://schemas.microsoft.com/office/powerpoint/2010/main" val="331680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2</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Aims</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323528" y="2132856"/>
            <a:ext cx="7993063" cy="2650046"/>
          </a:xfrm>
        </p:spPr>
        <p:txBody>
          <a:bodyPr/>
          <a:lstStyle/>
          <a:p>
            <a:r>
              <a:rPr lang="en-GB" sz="2400" dirty="0" smtClean="0"/>
              <a:t>to </a:t>
            </a:r>
            <a:r>
              <a:rPr lang="en-GB" sz="2400" dirty="0"/>
              <a:t>update the literature on Harriet Martineau’s work relating to the position of women in society; </a:t>
            </a:r>
            <a:endParaRPr lang="en-GB" sz="2400" dirty="0" smtClean="0"/>
          </a:p>
          <a:p>
            <a:r>
              <a:rPr lang="en-GB" sz="2400" dirty="0" smtClean="0"/>
              <a:t>to </a:t>
            </a:r>
            <a:r>
              <a:rPr lang="en-GB" sz="2400" dirty="0"/>
              <a:t>identify how her views on women changed over her lifetime; and </a:t>
            </a:r>
            <a:endParaRPr lang="en-GB" sz="2400" dirty="0" smtClean="0"/>
          </a:p>
          <a:p>
            <a:r>
              <a:rPr lang="en-GB" sz="2400" dirty="0" smtClean="0"/>
              <a:t>to </a:t>
            </a:r>
            <a:r>
              <a:rPr lang="en-GB" sz="2400" dirty="0"/>
              <a:t>re-evaluate her standing among feminist scholars. </a:t>
            </a:r>
            <a:endParaRPr lang="en-GB" sz="1900" dirty="0">
              <a:latin typeface="Comic Sans MS" pitchFamily="66"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3</a:t>
            </a:fld>
            <a:endParaRPr lang="en-GB" altLang="en-US"/>
          </a:p>
        </p:txBody>
      </p:sp>
      <p:sp>
        <p:nvSpPr>
          <p:cNvPr id="5" name="Rectangle 4"/>
          <p:cNvSpPr/>
          <p:nvPr/>
        </p:nvSpPr>
        <p:spPr>
          <a:xfrm>
            <a:off x="467544" y="335846"/>
            <a:ext cx="6390456" cy="5324535"/>
          </a:xfrm>
          <a:prstGeom prst="rect">
            <a:avLst/>
          </a:prstGeom>
        </p:spPr>
        <p:txBody>
          <a:bodyPr wrap="square">
            <a:spAutoFit/>
          </a:bodyPr>
          <a:lstStyle/>
          <a:p>
            <a:r>
              <a:rPr lang="en-GB" sz="2000" b="0" dirty="0">
                <a:latin typeface="+mn-lt"/>
              </a:rPr>
              <a:t>Nobody can be further than I am from being satisfied with the condition of my own sex; under the law and custom of my own country...Often as I am appealed to, to speak, or otherwise assist in the promotion of the cause of Woman, my answer is always the same: - that women, like men, can obtain whatever they show themselves fit for.  Let them be educated, - let their powers be cultivated to the extent for which the means are already provided, and all that is wanted or ought to be desired will follow of course.  Whatever a woman proves able to do, society will be thankful to see her do, - just as if she were a man.  If she is scientific, science will welcome her, as it has welcomed every woman so qualified.</a:t>
            </a:r>
          </a:p>
          <a:p>
            <a:endParaRPr lang="en-GB" sz="2000" b="0" dirty="0" smtClean="0">
              <a:latin typeface="+mn-lt"/>
            </a:endParaRPr>
          </a:p>
          <a:p>
            <a:r>
              <a:rPr lang="en-GB" sz="2000" b="0" dirty="0" smtClean="0">
                <a:latin typeface="+mn-lt"/>
              </a:rPr>
              <a:t>Martineau</a:t>
            </a:r>
            <a:r>
              <a:rPr lang="en-GB" sz="2000" b="0" dirty="0">
                <a:latin typeface="+mn-lt"/>
              </a:rPr>
              <a:t>, H.  (1877) </a:t>
            </a:r>
            <a:r>
              <a:rPr lang="en-GB" sz="2000" b="0" i="1" dirty="0">
                <a:latin typeface="+mn-lt"/>
              </a:rPr>
              <a:t>Harriet Martineau's Autobiography</a:t>
            </a:r>
            <a:r>
              <a:rPr lang="en-GB" sz="2000" b="0" dirty="0">
                <a:latin typeface="+mn-lt"/>
              </a:rPr>
              <a:t>, London, Smith, Elder &amp; Co., 1, 400-1.)</a:t>
            </a:r>
          </a:p>
        </p:txBody>
      </p:sp>
    </p:spTree>
    <p:extLst>
      <p:ext uri="{BB962C8B-B14F-4D97-AF65-F5344CB8AC3E}">
        <p14:creationId xmlns:p14="http://schemas.microsoft.com/office/powerpoint/2010/main" val="249282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4</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Literature</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251520" y="1988840"/>
            <a:ext cx="7993063" cy="4104456"/>
          </a:xfrm>
        </p:spPr>
        <p:txBody>
          <a:bodyPr/>
          <a:lstStyle/>
          <a:p>
            <a:pPr marL="457200" indent="-457200">
              <a:buAutoNum type="arabicPeriod"/>
            </a:pPr>
            <a:r>
              <a:rPr lang="en-GB" sz="2000" dirty="0" smtClean="0"/>
              <a:t>Typically associated with liberal feminism</a:t>
            </a:r>
          </a:p>
          <a:p>
            <a:pPr marL="457200" indent="-457200">
              <a:buAutoNum type="arabicPeriod"/>
            </a:pPr>
            <a:r>
              <a:rPr lang="en-GB" sz="2000" dirty="0" smtClean="0"/>
              <a:t>Interested in the condition of women throughout life</a:t>
            </a:r>
          </a:p>
          <a:p>
            <a:pPr marL="457200" indent="-457200">
              <a:buAutoNum type="arabicPeriod"/>
            </a:pPr>
            <a:r>
              <a:rPr lang="en-GB" sz="2000" dirty="0"/>
              <a:t>M</a:t>
            </a:r>
            <a:r>
              <a:rPr lang="en-GB" sz="2000" dirty="0" smtClean="0"/>
              <a:t>ost </a:t>
            </a:r>
            <a:r>
              <a:rPr lang="en-GB" sz="2000" dirty="0"/>
              <a:t>consistently held views; dissatisfaction with the position of </a:t>
            </a:r>
            <a:r>
              <a:rPr lang="en-GB" sz="2000" dirty="0" smtClean="0"/>
              <a:t>nineteenth-century </a:t>
            </a:r>
            <a:r>
              <a:rPr lang="en-GB" sz="2000" dirty="0"/>
              <a:t>women, importance of female education, respect for women's potential </a:t>
            </a:r>
            <a:r>
              <a:rPr lang="en-GB" sz="2000" dirty="0" smtClean="0"/>
              <a:t>achievements; belief </a:t>
            </a:r>
            <a:r>
              <a:rPr lang="en-GB" sz="2000" dirty="0"/>
              <a:t>in the primacy of individual </a:t>
            </a:r>
            <a:r>
              <a:rPr lang="en-GB" sz="2000" dirty="0" smtClean="0"/>
              <a:t>action</a:t>
            </a:r>
          </a:p>
          <a:p>
            <a:pPr marL="457200" indent="-457200">
              <a:buAutoNum type="arabicPeriod"/>
            </a:pPr>
            <a:r>
              <a:rPr lang="en-GB" sz="2000" dirty="0" smtClean="0">
                <a:solidFill>
                  <a:schemeClr val="tx1"/>
                </a:solidFill>
                <a:latin typeface="+mn-lt"/>
                <a:ea typeface="+mn-ea"/>
                <a:cs typeface="+mn-cs"/>
              </a:rPr>
              <a:t>Nature of her radicalism</a:t>
            </a:r>
          </a:p>
          <a:p>
            <a:pPr marL="457200" indent="-457200">
              <a:buAutoNum type="arabicPeriod"/>
            </a:pPr>
            <a:r>
              <a:rPr lang="en-GB" sz="2000" dirty="0" smtClean="0"/>
              <a:t>Textual positioning, of with masculine voice</a:t>
            </a:r>
          </a:p>
          <a:p>
            <a:pPr marL="457200" indent="-457200">
              <a:buAutoNum type="arabicPeriod"/>
            </a:pPr>
            <a:r>
              <a:rPr lang="en-GB" sz="2000" dirty="0" smtClean="0">
                <a:solidFill>
                  <a:schemeClr val="tx1"/>
                </a:solidFill>
                <a:latin typeface="+mn-lt"/>
                <a:ea typeface="+mn-ea"/>
                <a:cs typeface="+mn-cs"/>
              </a:rPr>
              <a:t>Embeddedness in the ‘present’ and neglect by mainstream historians</a:t>
            </a:r>
          </a:p>
          <a:p>
            <a:pPr marL="457200" indent="-457200">
              <a:buAutoNum type="arabicPeriod"/>
            </a:pPr>
            <a:r>
              <a:rPr lang="en-GB" sz="2000" dirty="0" smtClean="0"/>
              <a:t>Position in nineteenth-century feminism</a:t>
            </a:r>
            <a:endParaRPr lang="en-GB" sz="2000" dirty="0" smtClean="0">
              <a:solidFill>
                <a:schemeClr val="tx1"/>
              </a:solidFill>
              <a:latin typeface="+mn-lt"/>
              <a:ea typeface="+mn-ea"/>
              <a:cs typeface="+mn-cs"/>
            </a:endParaRPr>
          </a:p>
          <a:p>
            <a:pPr marL="457200" indent="-457200">
              <a:buAutoNum type="arabicPeriod"/>
            </a:pPr>
            <a:endParaRPr lang="en-GB" sz="2000" dirty="0" smtClean="0">
              <a:solidFill>
                <a:schemeClr val="tx1"/>
              </a:solidFill>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5</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Texts</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251520" y="1988840"/>
            <a:ext cx="7993063" cy="3586150"/>
          </a:xfrm>
        </p:spPr>
        <p:txBody>
          <a:bodyPr/>
          <a:lstStyle/>
          <a:p>
            <a:pPr marL="457200" indent="-457200">
              <a:buAutoNum type="arabicPeriod"/>
            </a:pPr>
            <a:r>
              <a:rPr lang="en-GB" sz="2000" dirty="0" smtClean="0"/>
              <a:t>Section </a:t>
            </a:r>
            <a:r>
              <a:rPr lang="en-GB" sz="2000" dirty="0"/>
              <a:t>entitled ‘the Political Non-Existence of Women’ in </a:t>
            </a:r>
            <a:r>
              <a:rPr lang="en-GB" sz="2000" dirty="0" smtClean="0"/>
              <a:t>book </a:t>
            </a:r>
            <a:r>
              <a:rPr lang="en-GB" sz="2000" i="1" dirty="0"/>
              <a:t>Society in America</a:t>
            </a:r>
            <a:r>
              <a:rPr lang="en-GB" sz="2000" dirty="0"/>
              <a:t> published in 1837 when she was 35 and a rising star in London’s intellectual firmament.  </a:t>
            </a:r>
            <a:endParaRPr lang="en-GB" sz="2000" dirty="0" smtClean="0"/>
          </a:p>
          <a:p>
            <a:pPr marL="457200" indent="-457200">
              <a:buAutoNum type="arabicPeriod"/>
            </a:pPr>
            <a:r>
              <a:rPr lang="en-GB" sz="2000" dirty="0" smtClean="0"/>
              <a:t>Leaders </a:t>
            </a:r>
            <a:r>
              <a:rPr lang="en-GB" sz="2000" dirty="0"/>
              <a:t>written </a:t>
            </a:r>
            <a:r>
              <a:rPr lang="en-GB" sz="2000" dirty="0" smtClean="0"/>
              <a:t>in 1853 and </a:t>
            </a:r>
            <a:r>
              <a:rPr lang="en-GB" sz="2000" dirty="0"/>
              <a:t>1854 for the </a:t>
            </a:r>
            <a:r>
              <a:rPr lang="en-GB" sz="2000" i="1" dirty="0"/>
              <a:t>Daily News</a:t>
            </a:r>
            <a:r>
              <a:rPr lang="en-GB" sz="2000" dirty="0"/>
              <a:t> in support of divorce legislation. </a:t>
            </a:r>
            <a:endParaRPr lang="en-GB" sz="2000" dirty="0" smtClean="0"/>
          </a:p>
          <a:p>
            <a:pPr marL="457200" indent="-457200">
              <a:buAutoNum type="arabicPeriod"/>
            </a:pPr>
            <a:r>
              <a:rPr lang="en-GB" sz="2000" dirty="0" smtClean="0"/>
              <a:t>Article </a:t>
            </a:r>
            <a:r>
              <a:rPr lang="en-GB" sz="2000" dirty="0"/>
              <a:t>entitled ‘Female Industry’ for the </a:t>
            </a:r>
            <a:r>
              <a:rPr lang="en-GB" sz="2000" i="1" dirty="0"/>
              <a:t>Edinburgh Review</a:t>
            </a:r>
            <a:r>
              <a:rPr lang="en-GB" sz="2000" dirty="0"/>
              <a:t> in 1859 about the dismal conditions of women workers in </a:t>
            </a:r>
            <a:r>
              <a:rPr lang="en-GB" sz="2000" dirty="0" smtClean="0"/>
              <a:t>Britain</a:t>
            </a:r>
          </a:p>
          <a:p>
            <a:pPr marL="457200" indent="-457200">
              <a:buAutoNum type="arabicPeriod"/>
            </a:pPr>
            <a:r>
              <a:rPr lang="en-GB" sz="2000" dirty="0"/>
              <a:t>F</a:t>
            </a:r>
            <a:r>
              <a:rPr lang="en-GB" sz="2000" dirty="0" smtClean="0"/>
              <a:t>our </a:t>
            </a:r>
            <a:r>
              <a:rPr lang="en-GB" sz="2000" dirty="0"/>
              <a:t>letters written </a:t>
            </a:r>
            <a:r>
              <a:rPr lang="en-GB" sz="2000" dirty="0" smtClean="0"/>
              <a:t>in 1863-4 </a:t>
            </a:r>
            <a:r>
              <a:rPr lang="en-GB" sz="2000" dirty="0"/>
              <a:t>for the </a:t>
            </a:r>
            <a:r>
              <a:rPr lang="en-GB" sz="2000" i="1" dirty="0"/>
              <a:t>Daily News</a:t>
            </a:r>
            <a:r>
              <a:rPr lang="en-GB" sz="2000" dirty="0"/>
              <a:t> </a:t>
            </a:r>
            <a:r>
              <a:rPr lang="en-GB" sz="2000" dirty="0" smtClean="0"/>
              <a:t>in </a:t>
            </a:r>
            <a:r>
              <a:rPr lang="en-GB" sz="2000" dirty="0"/>
              <a:t>support of the repeal the Contagious Diseases Acts legalising medical inspections of women in military towns.</a:t>
            </a:r>
            <a:endParaRPr lang="en-GB" sz="2000" i="1" dirty="0" smtClean="0">
              <a:solidFill>
                <a:schemeClr val="tx1"/>
              </a:solidFill>
              <a:latin typeface="+mn-lt"/>
              <a:ea typeface="+mn-ea"/>
              <a:cs typeface="+mn-cs"/>
            </a:endParaRPr>
          </a:p>
        </p:txBody>
      </p:sp>
    </p:spTree>
    <p:extLst>
      <p:ext uri="{BB962C8B-B14F-4D97-AF65-F5344CB8AC3E}">
        <p14:creationId xmlns:p14="http://schemas.microsoft.com/office/powerpoint/2010/main" val="2982124048"/>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6</a:t>
            </a:fld>
            <a:endParaRPr lang="en-GB" altLang="en-US"/>
          </a:p>
        </p:txBody>
      </p:sp>
      <p:pic>
        <p:nvPicPr>
          <p:cNvPr id="1026" name="Picture 2" descr="C:\Users\Home\Desktop\img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3385017" cy="48268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me\Desktop\img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26030"/>
            <a:ext cx="3096344" cy="524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0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7</a:t>
            </a:fld>
            <a:endParaRPr lang="en-GB" altLang="en-US"/>
          </a:p>
        </p:txBody>
      </p:sp>
      <p:pic>
        <p:nvPicPr>
          <p:cNvPr id="2050" name="Picture 2" descr="C:\Users\Home\Desktop\img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36712"/>
            <a:ext cx="3946970" cy="46805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me\Desktop\img1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76672"/>
            <a:ext cx="3760589" cy="552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5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63BB5-A7CB-43CC-BEC7-F0291BE5C8C1}" type="datetime1">
              <a:rPr lang="en-GB" smtClean="0"/>
              <a:pPr/>
              <a:t>17/07/2014</a:t>
            </a:fld>
            <a:endParaRPr lang="en-GB" altLang="en-US"/>
          </a:p>
        </p:txBody>
      </p:sp>
      <p:sp>
        <p:nvSpPr>
          <p:cNvPr id="3" name="Footer Placeholder 2"/>
          <p:cNvSpPr>
            <a:spLocks noGrp="1"/>
          </p:cNvSpPr>
          <p:nvPr>
            <p:ph type="ftr" sz="quarter" idx="11"/>
          </p:nvPr>
        </p:nvSpPr>
        <p:spPr/>
        <p:txBody>
          <a:bodyPr/>
          <a:lstStyle/>
          <a:p>
            <a:r>
              <a:rPr lang="en-GB" altLang="en-US" smtClean="0"/>
              <a:t>Gaby Weiner</a:t>
            </a:r>
            <a:endParaRPr lang="en-GB" altLang="en-US"/>
          </a:p>
        </p:txBody>
      </p:sp>
      <p:sp>
        <p:nvSpPr>
          <p:cNvPr id="4" name="Slide Number Placeholder 3"/>
          <p:cNvSpPr>
            <a:spLocks noGrp="1"/>
          </p:cNvSpPr>
          <p:nvPr>
            <p:ph type="sldNum" sz="quarter" idx="12"/>
          </p:nvPr>
        </p:nvSpPr>
        <p:spPr/>
        <p:txBody>
          <a:bodyPr/>
          <a:lstStyle/>
          <a:p>
            <a:fld id="{BD9CF1FD-055E-4C43-A5A0-2484B935AA65}" type="slidenum">
              <a:rPr lang="en-GB" altLang="en-US" smtClean="0"/>
              <a:pPr/>
              <a:t>8</a:t>
            </a:fld>
            <a:endParaRPr lang="en-GB" altLang="en-US"/>
          </a:p>
        </p:txBody>
      </p:sp>
      <p:pic>
        <p:nvPicPr>
          <p:cNvPr id="2050" name="Picture 2"/>
          <p:cNvPicPr>
            <a:picLocks noChangeAspect="1" noChangeArrowheads="1"/>
          </p:cNvPicPr>
          <p:nvPr/>
        </p:nvPicPr>
        <p:blipFill>
          <a:blip r:embed="rId2" cstate="print"/>
          <a:srcRect/>
          <a:stretch>
            <a:fillRect/>
          </a:stretch>
        </p:blipFill>
        <p:spPr bwMode="auto">
          <a:xfrm rot="5400000">
            <a:off x="2507456" y="935815"/>
            <a:ext cx="4214828" cy="44862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77E275-7782-4FDE-A98F-9345587A53BF}" type="datetime1">
              <a:rPr lang="en-GB"/>
              <a:pPr/>
              <a:t>17/07/2014</a:t>
            </a:fld>
            <a:endParaRPr lang="en-GB" altLang="en-US"/>
          </a:p>
        </p:txBody>
      </p:sp>
      <p:sp>
        <p:nvSpPr>
          <p:cNvPr id="5" name="Footer Placeholder 4"/>
          <p:cNvSpPr>
            <a:spLocks noGrp="1"/>
          </p:cNvSpPr>
          <p:nvPr>
            <p:ph type="ftr" sz="quarter" idx="11"/>
          </p:nvPr>
        </p:nvSpPr>
        <p:spPr/>
        <p:txBody>
          <a:bodyPr/>
          <a:lstStyle/>
          <a:p>
            <a:r>
              <a:rPr lang="en-GB" altLang="en-US"/>
              <a:t>Gaby Weiner</a:t>
            </a:r>
          </a:p>
        </p:txBody>
      </p:sp>
      <p:sp>
        <p:nvSpPr>
          <p:cNvPr id="6" name="Slide Number Placeholder 5"/>
          <p:cNvSpPr>
            <a:spLocks noGrp="1"/>
          </p:cNvSpPr>
          <p:nvPr>
            <p:ph type="sldNum" sz="quarter" idx="12"/>
          </p:nvPr>
        </p:nvSpPr>
        <p:spPr/>
        <p:txBody>
          <a:bodyPr/>
          <a:lstStyle/>
          <a:p>
            <a:fld id="{CE80A605-9E0E-42A2-8B04-1F8B5EF2577F}" type="slidenum">
              <a:rPr lang="en-GB" altLang="en-US"/>
              <a:pPr/>
              <a:t>9</a:t>
            </a:fld>
            <a:endParaRPr lang="en-GB" altLang="en-US"/>
          </a:p>
        </p:txBody>
      </p:sp>
      <p:sp>
        <p:nvSpPr>
          <p:cNvPr id="43010" name="Rectangle 2"/>
          <p:cNvSpPr>
            <a:spLocks noGrp="1" noChangeArrowheads="1"/>
          </p:cNvSpPr>
          <p:nvPr>
            <p:ph type="title"/>
          </p:nvPr>
        </p:nvSpPr>
        <p:spPr>
          <a:xfrm>
            <a:off x="827088" y="404813"/>
            <a:ext cx="8088312" cy="1347787"/>
          </a:xfrm>
        </p:spPr>
        <p:txBody>
          <a:bodyPr/>
          <a:lstStyle/>
          <a:p>
            <a:r>
              <a:rPr lang="en-GB" sz="3400" dirty="0" smtClean="0">
                <a:solidFill>
                  <a:srgbClr val="008000"/>
                </a:solidFill>
                <a:latin typeface="Arial" pitchFamily="34" charset="0"/>
              </a:rPr>
              <a:t>Women’s Political Rights</a:t>
            </a:r>
            <a:endParaRPr lang="en-GB" sz="3400" dirty="0">
              <a:solidFill>
                <a:srgbClr val="008000"/>
              </a:solidFill>
              <a:latin typeface="Arial" pitchFamily="34" charset="0"/>
            </a:endParaRPr>
          </a:p>
        </p:txBody>
      </p:sp>
      <p:sp>
        <p:nvSpPr>
          <p:cNvPr id="43011" name="Rectangle 3"/>
          <p:cNvSpPr>
            <a:spLocks noGrp="1" noChangeArrowheads="1"/>
          </p:cNvSpPr>
          <p:nvPr>
            <p:ph type="body" idx="1"/>
          </p:nvPr>
        </p:nvSpPr>
        <p:spPr>
          <a:xfrm>
            <a:off x="539552" y="1988840"/>
            <a:ext cx="7993063" cy="3888432"/>
          </a:xfrm>
        </p:spPr>
        <p:txBody>
          <a:bodyPr/>
          <a:lstStyle/>
          <a:p>
            <a:pPr marL="0" indent="0">
              <a:buNone/>
            </a:pPr>
            <a:r>
              <a:rPr lang="en-GB" sz="2000" dirty="0"/>
              <a:t>Governments in the United States have power to tax women who hold property; to divorce them from their husbands; to fine, imprison, and execute them for certain offences.  Whence do these governments derive their powers? They are not “just”, as they are not derived from the consent of the women thus </a:t>
            </a:r>
            <a:r>
              <a:rPr lang="en-GB" sz="2000" dirty="0" smtClean="0"/>
              <a:t>governed.</a:t>
            </a:r>
          </a:p>
          <a:p>
            <a:pPr marL="0" indent="0" algn="ctr">
              <a:buNone/>
            </a:pPr>
            <a:r>
              <a:rPr lang="en-GB" sz="2000" dirty="0" smtClean="0">
                <a:latin typeface="Comic Sans MS" pitchFamily="66" charset="0"/>
                <a:cs typeface="Times New Roman" pitchFamily="18" charset="0"/>
              </a:rPr>
              <a:t>~~~~~~</a:t>
            </a:r>
            <a:endParaRPr lang="en-GB" sz="2000" dirty="0">
              <a:latin typeface="Comic Sans MS" pitchFamily="66" charset="0"/>
              <a:cs typeface="Times New Roman" pitchFamily="18" charset="0"/>
            </a:endParaRPr>
          </a:p>
          <a:p>
            <a:pPr marL="0" indent="0">
              <a:buNone/>
            </a:pPr>
            <a:r>
              <a:rPr lang="en-GB" sz="2000" dirty="0"/>
              <a:t>The principle of the equal rights of both halves of the human race is all we have to do with here.  It is the true democratic principle which can never be seriously controverted, and only for a short time evaded.  Governments can derive their just powers only from the consent of the governed</a:t>
            </a:r>
            <a:endParaRPr lang="en-GB" sz="1900" dirty="0">
              <a:latin typeface="Comic Sans MS" pitchFamily="66" charset="0"/>
              <a:cs typeface="Times New Roman" pitchFamily="18" charset="0"/>
            </a:endParaRPr>
          </a:p>
        </p:txBody>
      </p:sp>
    </p:spTree>
    <p:extLst>
      <p:ext uri="{BB962C8B-B14F-4D97-AF65-F5344CB8AC3E}">
        <p14:creationId xmlns:p14="http://schemas.microsoft.com/office/powerpoint/2010/main" val="3048590301"/>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565</TotalTime>
  <Words>1190</Words>
  <Application>Microsoft Office PowerPoint</Application>
  <PresentationFormat>Overhead</PresentationFormat>
  <Paragraphs>101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Edge</vt:lpstr>
      <vt:lpstr>Harriet Martineau and Feminism</vt:lpstr>
      <vt:lpstr>Aims</vt:lpstr>
      <vt:lpstr>PowerPoint Presentation</vt:lpstr>
      <vt:lpstr>Literature</vt:lpstr>
      <vt:lpstr>Texts</vt:lpstr>
      <vt:lpstr>PowerPoint Presentation</vt:lpstr>
      <vt:lpstr>PowerPoint Presentation</vt:lpstr>
      <vt:lpstr>PowerPoint Presentation</vt:lpstr>
      <vt:lpstr>Women’s Political Rights</vt:lpstr>
      <vt:lpstr>PowerPoint Presentation</vt:lpstr>
      <vt:lpstr>Marriage and Divorce</vt:lpstr>
      <vt:lpstr>Marriage and Divorce</vt:lpstr>
      <vt:lpstr>Employment Opportunities for Women</vt:lpstr>
      <vt:lpstr>PowerPoint Presentation</vt:lpstr>
      <vt:lpstr>The Contagious Diseases Acts</vt:lpstr>
      <vt:lpstr>HM and Feminism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Gaby</dc:creator>
  <cp:lastModifiedBy>Home</cp:lastModifiedBy>
  <cp:revision>110</cp:revision>
  <cp:lastPrinted>1601-01-01T00:00:00Z</cp:lastPrinted>
  <dcterms:created xsi:type="dcterms:W3CDTF">1601-01-01T00:00:00Z</dcterms:created>
  <dcterms:modified xsi:type="dcterms:W3CDTF">2014-07-17T17:57:54Z</dcterms:modified>
</cp:coreProperties>
</file>